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54" r:id="rId3"/>
    <p:sldId id="364" r:id="rId4"/>
    <p:sldId id="371" r:id="rId5"/>
    <p:sldId id="370" r:id="rId6"/>
    <p:sldId id="369" r:id="rId7"/>
    <p:sldId id="368" r:id="rId8"/>
    <p:sldId id="367" r:id="rId9"/>
    <p:sldId id="366" r:id="rId10"/>
    <p:sldId id="374" r:id="rId11"/>
    <p:sldId id="373" r:id="rId12"/>
    <p:sldId id="375" r:id="rId13"/>
    <p:sldId id="372" r:id="rId14"/>
    <p:sldId id="365" r:id="rId15"/>
    <p:sldId id="376" r:id="rId16"/>
    <p:sldId id="379" r:id="rId17"/>
    <p:sldId id="380" r:id="rId18"/>
  </p:sldIdLst>
  <p:sldSz cx="12192000" cy="6858000"/>
  <p:notesSz cx="6797675" cy="9926638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E5F7FF"/>
    <a:srgbClr val="A7E4FF"/>
    <a:srgbClr val="B7E9FF"/>
    <a:srgbClr val="89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7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4;&#1055;&#1056;&#1054;&#1057;&#1059;%20&#1056;&#1040;&#1041;&#1054;&#1058;&#1054;&#1044;&#1040;&#1058;&#1045;&#1051;&#1045;&#1049;\&#1054;&#1041;&#1056;&#1040;&#1041;&#1054;&#1058;&#1050;&#1040;%20&#1040;&#1053;&#1050;&#1045;&#1058;%20&#1056;&#1040;&#1041;&#1054;&#1058;&#1054;&#1044;&#1040;&#1058;&#1045;&#1051;&#1045;&#104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Удовлетворенность теоретическими знаниями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Лист1!$C$4:$C$19</c:f>
              <c:numCache>
                <c:formatCode>General</c:formatCode>
                <c:ptCount val="16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10</c:v>
                </c:pt>
                <c:pt idx="8">
                  <c:v>10</c:v>
                </c:pt>
                <c:pt idx="9">
                  <c:v>7</c:v>
                </c:pt>
                <c:pt idx="10">
                  <c:v>10</c:v>
                </c:pt>
                <c:pt idx="11">
                  <c:v>7</c:v>
                </c:pt>
                <c:pt idx="12">
                  <c:v>9</c:v>
                </c:pt>
                <c:pt idx="13">
                  <c:v>6</c:v>
                </c:pt>
                <c:pt idx="14">
                  <c:v>10</c:v>
                </c:pt>
                <c:pt idx="15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Удовлетворенность соответствием теоретеческих знаний квалификации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Лист1!$D$4:$D$19</c:f>
              <c:numCache>
                <c:formatCode>General</c:formatCode>
                <c:ptCount val="16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5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7</c:v>
                </c:pt>
                <c:pt idx="12">
                  <c:v>9</c:v>
                </c:pt>
                <c:pt idx="13">
                  <c:v>6</c:v>
                </c:pt>
                <c:pt idx="14">
                  <c:v>10</c:v>
                </c:pt>
                <c:pt idx="15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Удовлетворенность умением применять теоретические знания в профессиональной деятельности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Лист1!$E$4:$E$19</c:f>
              <c:numCache>
                <c:formatCode>General</c:formatCode>
                <c:ptCount val="16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5</c:v>
                </c:pt>
                <c:pt idx="8">
                  <c:v>9</c:v>
                </c:pt>
                <c:pt idx="9">
                  <c:v>7</c:v>
                </c:pt>
                <c:pt idx="10">
                  <c:v>10</c:v>
                </c:pt>
                <c:pt idx="11">
                  <c:v>6</c:v>
                </c:pt>
                <c:pt idx="12">
                  <c:v>9</c:v>
                </c:pt>
                <c:pt idx="13">
                  <c:v>7</c:v>
                </c:pt>
                <c:pt idx="14">
                  <c:v>10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45632"/>
        <c:axId val="149455616"/>
      </c:barChart>
      <c:catAx>
        <c:axId val="149445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9455616"/>
        <c:crosses val="autoZero"/>
        <c:auto val="1"/>
        <c:lblAlgn val="ctr"/>
        <c:lblOffset val="100"/>
        <c:noMultiLvlLbl val="0"/>
      </c:catAx>
      <c:valAx>
        <c:axId val="14945561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4456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Лист2!$H$3:$H$5</c:f>
              <c:strCache>
                <c:ptCount val="3"/>
                <c:pt idx="0">
                  <c:v>Безусловно намерены</c:v>
                </c:pt>
                <c:pt idx="1">
                  <c:v>Намерены, но при определенных условиях</c:v>
                </c:pt>
                <c:pt idx="2">
                  <c:v>Нет</c:v>
                </c:pt>
              </c:strCache>
            </c:strRef>
          </c:cat>
          <c:val>
            <c:numRef>
              <c:f>Лист2!$I$3:$I$5</c:f>
              <c:numCache>
                <c:formatCode>General</c:formatCode>
                <c:ptCount val="3"/>
                <c:pt idx="0">
                  <c:v>14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93696"/>
        <c:axId val="96953088"/>
      </c:barChart>
      <c:catAx>
        <c:axId val="9449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96953088"/>
        <c:crosses val="autoZero"/>
        <c:auto val="1"/>
        <c:lblAlgn val="ctr"/>
        <c:lblOffset val="100"/>
        <c:noMultiLvlLbl val="0"/>
      </c:catAx>
      <c:valAx>
        <c:axId val="9695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49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Лист2!$H$7:$H$8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Лист2!$I$7:$I$8</c:f>
              <c:numCache>
                <c:formatCode>General</c:formatCode>
                <c:ptCount val="2"/>
                <c:pt idx="0">
                  <c:v>16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921088"/>
        <c:axId val="52971008"/>
      </c:barChart>
      <c:catAx>
        <c:axId val="5292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52971008"/>
        <c:crosses val="autoZero"/>
        <c:auto val="1"/>
        <c:lblAlgn val="ctr"/>
        <c:lblOffset val="100"/>
        <c:noMultiLvlLbl val="0"/>
      </c:catAx>
      <c:valAx>
        <c:axId val="5297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92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Лист2!$L$3:$L$7</c:f>
              <c:strCache>
                <c:ptCount val="5"/>
                <c:pt idx="0">
                  <c:v>Предоставление мест для прохождения практик студентами на базе Вашего предприятия (организации)</c:v>
                </c:pt>
                <c:pt idx="1">
                  <c:v>Развитие научного сотрудничества</c:v>
                </c:pt>
                <c:pt idx="2">
                  <c:v>Целевая подготовка специалистов для Вашего предприятия (организации)</c:v>
                </c:pt>
                <c:pt idx="3">
                  <c:v>Трудоустройство выпускников на Ваше предприятие (организацию)</c:v>
                </c:pt>
                <c:pt idx="4">
                  <c:v>Развитие проектной деятельности</c:v>
                </c:pt>
              </c:strCache>
            </c:strRef>
          </c:cat>
          <c:val>
            <c:numRef>
              <c:f>Лист2!$M$3:$M$7</c:f>
              <c:numCache>
                <c:formatCode>General</c:formatCode>
                <c:ptCount val="5"/>
                <c:pt idx="0">
                  <c:v>14</c:v>
                </c:pt>
                <c:pt idx="1">
                  <c:v>6</c:v>
                </c:pt>
                <c:pt idx="2">
                  <c:v>8</c:v>
                </c:pt>
                <c:pt idx="3">
                  <c:v>16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85856"/>
        <c:axId val="97405184"/>
      </c:barChart>
      <c:catAx>
        <c:axId val="91785856"/>
        <c:scaling>
          <c:orientation val="minMax"/>
        </c:scaling>
        <c:delete val="0"/>
        <c:axPos val="b"/>
        <c:majorTickMark val="out"/>
        <c:minorTickMark val="none"/>
        <c:tickLblPos val="nextTo"/>
        <c:crossAx val="97405184"/>
        <c:crosses val="autoZero"/>
        <c:auto val="1"/>
        <c:lblAlgn val="ctr"/>
        <c:lblOffset val="100"/>
        <c:noMultiLvlLbl val="0"/>
      </c:catAx>
      <c:valAx>
        <c:axId val="9740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78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Лист2!$L$9:$L$14</c:f>
              <c:strCache>
                <c:ptCount val="6"/>
                <c:pt idx="0">
                  <c:v>Повышение уровня теоретических знаний.</c:v>
                </c:pt>
                <c:pt idx="1">
                  <c:v>Повышение уровня практической подготовки.</c:v>
                </c:pt>
                <c:pt idx="2">
                  <c:v>Развитие навыков производственной дисциплины.</c:v>
                </c:pt>
                <c:pt idx="3">
                  <c:v>Развитие навыков саморазвития и самообразования.</c:v>
                </c:pt>
                <c:pt idx="4">
                  <c:v>Повышение уровня общей культуры</c:v>
                </c:pt>
                <c:pt idx="5">
                  <c:v>Все устраивает</c:v>
                </c:pt>
              </c:strCache>
            </c:strRef>
          </c:cat>
          <c:val>
            <c:numRef>
              <c:f>Лист2!$M$9:$M$14</c:f>
              <c:numCache>
                <c:formatCode>General</c:formatCode>
                <c:ptCount val="6"/>
                <c:pt idx="0">
                  <c:v>3</c:v>
                </c:pt>
                <c:pt idx="1">
                  <c:v>12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47264"/>
        <c:axId val="113161344"/>
      </c:barChart>
      <c:catAx>
        <c:axId val="113147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3161344"/>
        <c:crosses val="autoZero"/>
        <c:auto val="1"/>
        <c:lblAlgn val="ctr"/>
        <c:lblOffset val="100"/>
        <c:noMultiLvlLbl val="0"/>
      </c:catAx>
      <c:valAx>
        <c:axId val="11316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14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Лист2!$O$3:$O$7</c:f>
              <c:strCache>
                <c:ptCount val="5"/>
                <c:pt idx="0">
                  <c:v>Материально-техническая помощь</c:v>
                </c:pt>
                <c:pt idx="1">
                  <c:v>Организация стажировок для студентов</c:v>
                </c:pt>
                <c:pt idx="2">
                  <c:v>Участие в образовательном процессе (мастер-классы, заявки на ВКР как стартап и т.д.)</c:v>
                </c:pt>
                <c:pt idx="3">
                  <c:v>Проведение совместных научных мероприятий</c:v>
                </c:pt>
                <c:pt idx="4">
                  <c:v>Проведение профориентационных мероприятий</c:v>
                </c:pt>
              </c:strCache>
            </c:strRef>
          </c:cat>
          <c:val>
            <c:numRef>
              <c:f>Лист2!$P$3:$P$7</c:f>
              <c:numCache>
                <c:formatCode>General</c:formatCode>
                <c:ptCount val="5"/>
                <c:pt idx="0">
                  <c:v>1</c:v>
                </c:pt>
                <c:pt idx="1">
                  <c:v>14</c:v>
                </c:pt>
                <c:pt idx="2">
                  <c:v>6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79264"/>
        <c:axId val="113444352"/>
      </c:barChart>
      <c:catAx>
        <c:axId val="11317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3444352"/>
        <c:crosses val="autoZero"/>
        <c:auto val="1"/>
        <c:lblAlgn val="ctr"/>
        <c:lblOffset val="100"/>
        <c:noMultiLvlLbl val="0"/>
      </c:catAx>
      <c:valAx>
        <c:axId val="1134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17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Лист1!$F$3</c:f>
              <c:strCache>
                <c:ptCount val="1"/>
                <c:pt idx="0">
                  <c:v>Удовлетворенность актуальностью практических навыков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Лист1!$F$4:$F$19</c:f>
              <c:numCache>
                <c:formatCode>General</c:formatCode>
                <c:ptCount val="16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  <c:pt idx="4">
                  <c:v>10</c:v>
                </c:pt>
                <c:pt idx="5">
                  <c:v>10</c:v>
                </c:pt>
                <c:pt idx="6">
                  <c:v>7</c:v>
                </c:pt>
                <c:pt idx="7">
                  <c:v>10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7</c:v>
                </c:pt>
                <c:pt idx="12">
                  <c:v>9</c:v>
                </c:pt>
                <c:pt idx="13">
                  <c:v>8</c:v>
                </c:pt>
                <c:pt idx="14">
                  <c:v>10</c:v>
                </c:pt>
                <c:pt idx="15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Лист1!$G$3</c:f>
              <c:strCache>
                <c:ptCount val="1"/>
                <c:pt idx="0">
                  <c:v>Достаточностью их для практического применения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Лист1!$G$4:$G$19</c:f>
              <c:numCache>
                <c:formatCode>General</c:formatCode>
                <c:ptCount val="16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7</c:v>
                </c:pt>
                <c:pt idx="12">
                  <c:v>9</c:v>
                </c:pt>
                <c:pt idx="13">
                  <c:v>7</c:v>
                </c:pt>
                <c:pt idx="14">
                  <c:v>9</c:v>
                </c:pt>
                <c:pt idx="15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Лист1!$H$3</c:f>
              <c:strCache>
                <c:ptCount val="1"/>
                <c:pt idx="0">
                  <c:v>Умением применять их в нестандартных ситуациях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Лист1!$H$4:$H$19</c:f>
              <c:numCache>
                <c:formatCode>General</c:formatCode>
                <c:ptCount val="16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9</c:v>
                </c:pt>
                <c:pt idx="9">
                  <c:v>5</c:v>
                </c:pt>
                <c:pt idx="10">
                  <c:v>10</c:v>
                </c:pt>
                <c:pt idx="11">
                  <c:v>7</c:v>
                </c:pt>
                <c:pt idx="12">
                  <c:v>8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97280"/>
        <c:axId val="52826880"/>
      </c:barChart>
      <c:catAx>
        <c:axId val="5129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52826880"/>
        <c:crosses val="autoZero"/>
        <c:auto val="1"/>
        <c:lblAlgn val="ctr"/>
        <c:lblOffset val="100"/>
        <c:noMultiLvlLbl val="0"/>
      </c:catAx>
      <c:valAx>
        <c:axId val="52826880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297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905261179362197"/>
          <c:y val="0.88010298849304303"/>
          <c:w val="0.77526908944090356"/>
          <c:h val="0.100401500079824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Лист1!$I$3</c:f>
              <c:strCache>
                <c:ptCount val="1"/>
                <c:pt idx="0">
                  <c:v>Производственная адаптации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Лист1!$I$4:$I$19</c:f>
              <c:numCache>
                <c:formatCode>General</c:formatCode>
                <c:ptCount val="16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4</c:v>
                </c:pt>
                <c:pt idx="10">
                  <c:v>10</c:v>
                </c:pt>
                <c:pt idx="11">
                  <c:v>7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Лист1!$J$3</c:f>
              <c:strCache>
                <c:ptCount val="1"/>
                <c:pt idx="0">
                  <c:v>Социальная адаптация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Лист1!$J$4:$J$19</c:f>
              <c:numCache>
                <c:formatCode>General</c:formatCode>
                <c:ptCount val="16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7</c:v>
                </c:pt>
                <c:pt idx="7">
                  <c:v>8</c:v>
                </c:pt>
                <c:pt idx="8">
                  <c:v>10</c:v>
                </c:pt>
                <c:pt idx="9">
                  <c:v>3</c:v>
                </c:pt>
                <c:pt idx="10">
                  <c:v>10</c:v>
                </c:pt>
                <c:pt idx="11">
                  <c:v>8</c:v>
                </c:pt>
                <c:pt idx="12">
                  <c:v>10</c:v>
                </c:pt>
                <c:pt idx="13">
                  <c:v>9</c:v>
                </c:pt>
                <c:pt idx="14">
                  <c:v>10</c:v>
                </c:pt>
                <c:pt idx="15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Лист1!$K$3</c:f>
              <c:strCache>
                <c:ptCount val="1"/>
                <c:pt idx="0">
                  <c:v>Психологическая адаптация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Лист1!$K$4:$K$19</c:f>
              <c:numCache>
                <c:formatCode>General</c:formatCode>
                <c:ptCount val="16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7</c:v>
                </c:pt>
                <c:pt idx="12">
                  <c:v>10</c:v>
                </c:pt>
                <c:pt idx="13">
                  <c:v>9</c:v>
                </c:pt>
                <c:pt idx="14">
                  <c:v>9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900608"/>
        <c:axId val="52903296"/>
      </c:barChart>
      <c:catAx>
        <c:axId val="52900608"/>
        <c:scaling>
          <c:orientation val="minMax"/>
        </c:scaling>
        <c:delete val="0"/>
        <c:axPos val="b"/>
        <c:majorTickMark val="out"/>
        <c:minorTickMark val="none"/>
        <c:tickLblPos val="nextTo"/>
        <c:crossAx val="52903296"/>
        <c:crosses val="autoZero"/>
        <c:auto val="1"/>
        <c:lblAlgn val="ctr"/>
        <c:lblOffset val="100"/>
        <c:noMultiLvlLbl val="0"/>
      </c:catAx>
      <c:valAx>
        <c:axId val="5290329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900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Лист1!$L$3</c:f>
              <c:strCache>
                <c:ptCount val="1"/>
                <c:pt idx="0">
                  <c:v>Способностью налаживать контакты в коллективе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Лист1!$L$4:$L$19</c:f>
              <c:numCache>
                <c:formatCode>General</c:formatCode>
                <c:ptCount val="16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10</c:v>
                </c:pt>
                <c:pt idx="9">
                  <c:v>6</c:v>
                </c:pt>
                <c:pt idx="10">
                  <c:v>10</c:v>
                </c:pt>
                <c:pt idx="11">
                  <c:v>8</c:v>
                </c:pt>
                <c:pt idx="12">
                  <c:v>10</c:v>
                </c:pt>
                <c:pt idx="13">
                  <c:v>8</c:v>
                </c:pt>
                <c:pt idx="14">
                  <c:v>9</c:v>
                </c:pt>
                <c:pt idx="1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Лист1!$M$3</c:f>
              <c:strCache>
                <c:ptCount val="1"/>
                <c:pt idx="0">
                  <c:v>Культурой общения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Лист1!$M$4:$M$19</c:f>
              <c:numCache>
                <c:formatCode>General</c:formatCode>
                <c:ptCount val="16"/>
                <c:pt idx="0">
                  <c:v>10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8</c:v>
                </c:pt>
                <c:pt idx="12">
                  <c:v>10</c:v>
                </c:pt>
                <c:pt idx="13">
                  <c:v>9</c:v>
                </c:pt>
                <c:pt idx="14">
                  <c:v>10</c:v>
                </c:pt>
                <c:pt idx="15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Лист1!$N$3</c:f>
              <c:strCache>
                <c:ptCount val="1"/>
                <c:pt idx="0">
                  <c:v>Способностью выстраивать контакты с потребителями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Лист1!$N$4:$N$19</c:f>
              <c:numCache>
                <c:formatCode>General</c:formatCode>
                <c:ptCount val="16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6</c:v>
                </c:pt>
                <c:pt idx="7">
                  <c:v>8</c:v>
                </c:pt>
                <c:pt idx="8">
                  <c:v>10</c:v>
                </c:pt>
                <c:pt idx="9">
                  <c:v>7</c:v>
                </c:pt>
                <c:pt idx="10">
                  <c:v>10</c:v>
                </c:pt>
                <c:pt idx="11">
                  <c:v>8</c:v>
                </c:pt>
                <c:pt idx="12">
                  <c:v>10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31680"/>
        <c:axId val="53544448"/>
      </c:barChart>
      <c:catAx>
        <c:axId val="5343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53544448"/>
        <c:crosses val="autoZero"/>
        <c:auto val="1"/>
        <c:lblAlgn val="ctr"/>
        <c:lblOffset val="100"/>
        <c:noMultiLvlLbl val="0"/>
      </c:catAx>
      <c:valAx>
        <c:axId val="5354444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431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Лист1!$O$3</c:f>
              <c:strCache>
                <c:ptCount val="1"/>
                <c:pt idx="0">
                  <c:v>Выполнением должностных обязанностей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Лист1!$O$4:$O$19</c:f>
              <c:numCache>
                <c:formatCode>General</c:formatCode>
                <c:ptCount val="16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8</c:v>
                </c:pt>
                <c:pt idx="12">
                  <c:v>10</c:v>
                </c:pt>
                <c:pt idx="13">
                  <c:v>7</c:v>
                </c:pt>
                <c:pt idx="14">
                  <c:v>9</c:v>
                </c:pt>
                <c:pt idx="1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Лист1!$P$3</c:f>
              <c:strCache>
                <c:ptCount val="1"/>
                <c:pt idx="0">
                  <c:v>Соблюдением внутренней дисциплины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Лист1!$P$4:$P$19</c:f>
              <c:numCache>
                <c:formatCode>General</c:formatCode>
                <c:ptCount val="16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10</c:v>
                </c:pt>
                <c:pt idx="8">
                  <c:v>10</c:v>
                </c:pt>
                <c:pt idx="9">
                  <c:v>8</c:v>
                </c:pt>
                <c:pt idx="10">
                  <c:v>10</c:v>
                </c:pt>
                <c:pt idx="11">
                  <c:v>8</c:v>
                </c:pt>
                <c:pt idx="12">
                  <c:v>10</c:v>
                </c:pt>
                <c:pt idx="13">
                  <c:v>9</c:v>
                </c:pt>
                <c:pt idx="14">
                  <c:v>10</c:v>
                </c:pt>
                <c:pt idx="1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71680"/>
        <c:axId val="79673600"/>
      </c:barChart>
      <c:catAx>
        <c:axId val="7967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79673600"/>
        <c:crosses val="autoZero"/>
        <c:auto val="1"/>
        <c:lblAlgn val="ctr"/>
        <c:lblOffset val="100"/>
        <c:noMultiLvlLbl val="0"/>
      </c:catAx>
      <c:valAx>
        <c:axId val="79673600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671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Лист1!$Q$3</c:f>
              <c:strCache>
                <c:ptCount val="1"/>
                <c:pt idx="0">
                  <c:v>Стремлением к самообразованию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Лист1!$Q$4:$Q$19</c:f>
              <c:numCache>
                <c:formatCode>General</c:formatCode>
                <c:ptCount val="16"/>
                <c:pt idx="0">
                  <c:v>1</c:v>
                </c:pt>
                <c:pt idx="1">
                  <c:v>9</c:v>
                </c:pt>
                <c:pt idx="2">
                  <c:v>9</c:v>
                </c:pt>
                <c:pt idx="3">
                  <c:v>6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7</c:v>
                </c:pt>
                <c:pt idx="12">
                  <c:v>8</c:v>
                </c:pt>
                <c:pt idx="13">
                  <c:v>8</c:v>
                </c:pt>
                <c:pt idx="14">
                  <c:v>7</c:v>
                </c:pt>
                <c:pt idx="15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Лист1!$R$3</c:f>
              <c:strCache>
                <c:ptCount val="1"/>
                <c:pt idx="0">
                  <c:v>Способностью самостоятельно осваивать новые теоретические знания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Лист1!$R$4:$R$19</c:f>
              <c:numCache>
                <c:formatCode>General</c:formatCode>
                <c:ptCount val="16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10</c:v>
                </c:pt>
                <c:pt idx="5">
                  <c:v>10</c:v>
                </c:pt>
                <c:pt idx="6">
                  <c:v>6</c:v>
                </c:pt>
                <c:pt idx="7">
                  <c:v>10</c:v>
                </c:pt>
                <c:pt idx="8">
                  <c:v>9</c:v>
                </c:pt>
                <c:pt idx="9">
                  <c:v>9</c:v>
                </c:pt>
                <c:pt idx="10">
                  <c:v>10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Лист1!$S$3</c:f>
              <c:strCache>
                <c:ptCount val="1"/>
                <c:pt idx="0">
                  <c:v>Способностью самостоятельно осваивать новые практические навыки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Лист1!$S$4:$S$19</c:f>
              <c:numCache>
                <c:formatCode>General</c:formatCode>
                <c:ptCount val="16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10</c:v>
                </c:pt>
                <c:pt idx="5">
                  <c:v>10</c:v>
                </c:pt>
                <c:pt idx="6">
                  <c:v>7</c:v>
                </c:pt>
                <c:pt idx="7">
                  <c:v>10</c:v>
                </c:pt>
                <c:pt idx="8">
                  <c:v>10</c:v>
                </c:pt>
                <c:pt idx="9">
                  <c:v>7</c:v>
                </c:pt>
                <c:pt idx="10">
                  <c:v>10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82208"/>
        <c:axId val="83983744"/>
      </c:barChart>
      <c:catAx>
        <c:axId val="83982208"/>
        <c:scaling>
          <c:orientation val="minMax"/>
        </c:scaling>
        <c:delete val="0"/>
        <c:axPos val="b"/>
        <c:majorTickMark val="out"/>
        <c:minorTickMark val="none"/>
        <c:tickLblPos val="nextTo"/>
        <c:crossAx val="83983744"/>
        <c:crosses val="autoZero"/>
        <c:auto val="1"/>
        <c:lblAlgn val="ctr"/>
        <c:lblOffset val="100"/>
        <c:noMultiLvlLbl val="0"/>
      </c:catAx>
      <c:valAx>
        <c:axId val="83983744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9822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Лист1!$T$3</c:f>
              <c:strCache>
                <c:ptCount val="1"/>
                <c:pt idx="0">
                  <c:v>Владением основами законодательства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Лист1!$T$4:$T$19</c:f>
              <c:numCache>
                <c:formatCode>General</c:formatCode>
                <c:ptCount val="16"/>
                <c:pt idx="0">
                  <c:v>4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  <c:pt idx="8">
                  <c:v>9</c:v>
                </c:pt>
                <c:pt idx="9">
                  <c:v>8</c:v>
                </c:pt>
                <c:pt idx="10">
                  <c:v>10</c:v>
                </c:pt>
                <c:pt idx="11">
                  <c:v>8</c:v>
                </c:pt>
                <c:pt idx="12">
                  <c:v>9</c:v>
                </c:pt>
                <c:pt idx="13">
                  <c:v>7</c:v>
                </c:pt>
                <c:pt idx="14">
                  <c:v>7</c:v>
                </c:pt>
                <c:pt idx="15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Лист1!$U$3</c:f>
              <c:strCache>
                <c:ptCount val="1"/>
                <c:pt idx="0">
                  <c:v>Владением нормативно-правовым сопровождением профессиональной деятельности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Лист1!$U$4:$U$19</c:f>
              <c:numCache>
                <c:formatCode>General</c:formatCode>
                <c:ptCount val="16"/>
                <c:pt idx="0">
                  <c:v>4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8</c:v>
                </c:pt>
                <c:pt idx="10">
                  <c:v>10</c:v>
                </c:pt>
                <c:pt idx="11">
                  <c:v>8</c:v>
                </c:pt>
                <c:pt idx="12">
                  <c:v>9</c:v>
                </c:pt>
                <c:pt idx="13">
                  <c:v>7</c:v>
                </c:pt>
                <c:pt idx="14">
                  <c:v>6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10720"/>
        <c:axId val="91764224"/>
      </c:barChart>
      <c:catAx>
        <c:axId val="84110720"/>
        <c:scaling>
          <c:orientation val="minMax"/>
        </c:scaling>
        <c:delete val="0"/>
        <c:axPos val="b"/>
        <c:majorTickMark val="out"/>
        <c:minorTickMark val="none"/>
        <c:tickLblPos val="nextTo"/>
        <c:crossAx val="91764224"/>
        <c:crosses val="autoZero"/>
        <c:auto val="1"/>
        <c:lblAlgn val="ctr"/>
        <c:lblOffset val="100"/>
        <c:noMultiLvlLbl val="0"/>
      </c:catAx>
      <c:valAx>
        <c:axId val="91764224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110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9611692333726659E-2"/>
          <c:y val="0.88948501148239567"/>
          <c:w val="0.89999999168844225"/>
          <c:h val="5.202845423620577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Лист1!$V$3</c:f>
              <c:strCache>
                <c:ptCount val="1"/>
                <c:pt idx="0">
                  <c:v>Знанием инновационных методов и технологий производства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Лист1!$V$4:$V$19</c:f>
              <c:numCache>
                <c:formatCode>General</c:formatCode>
                <c:ptCount val="16"/>
                <c:pt idx="0">
                  <c:v>4</c:v>
                </c:pt>
                <c:pt idx="1">
                  <c:v>8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10</c:v>
                </c:pt>
                <c:pt idx="6">
                  <c:v>6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7</c:v>
                </c:pt>
                <c:pt idx="12">
                  <c:v>8</c:v>
                </c:pt>
                <c:pt idx="13">
                  <c:v>7</c:v>
                </c:pt>
                <c:pt idx="14">
                  <c:v>9</c:v>
                </c:pt>
                <c:pt idx="15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Лист1!$W$3</c:f>
              <c:strCache>
                <c:ptCount val="1"/>
                <c:pt idx="0">
                  <c:v>Владением информационно-коммуникационными технологиями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РОСКАДАСТР по Курганской области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Лист1!$W$4:$W$19</c:f>
              <c:numCache>
                <c:formatCode>General</c:formatCode>
                <c:ptCount val="16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  <c:pt idx="4">
                  <c:v>10</c:v>
                </c:pt>
                <c:pt idx="5">
                  <c:v>10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8</c:v>
                </c:pt>
                <c:pt idx="10">
                  <c:v>10</c:v>
                </c:pt>
                <c:pt idx="11">
                  <c:v>8</c:v>
                </c:pt>
                <c:pt idx="12">
                  <c:v>8</c:v>
                </c:pt>
                <c:pt idx="13">
                  <c:v>9</c:v>
                </c:pt>
                <c:pt idx="14">
                  <c:v>9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09280"/>
        <c:axId val="91811200"/>
      </c:barChart>
      <c:catAx>
        <c:axId val="9180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91811200"/>
        <c:crosses val="autoZero"/>
        <c:auto val="1"/>
        <c:lblAlgn val="ctr"/>
        <c:lblOffset val="100"/>
        <c:noMultiLvlLbl val="0"/>
      </c:catAx>
      <c:valAx>
        <c:axId val="91811200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809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143486796196853"/>
          <c:y val="0.91769142643238699"/>
          <c:w val="0.61666081060057099"/>
          <c:h val="8.230857356761300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Лист2!$B$4:$B$19</c:f>
              <c:strCache>
                <c:ptCount val="16"/>
                <c:pt idx="0">
                  <c:v>ПАО «Синтез»</c:v>
                </c:pt>
                <c:pt idx="1">
                  <c:v>Филиал ФГБУ Россельхозцентр по Курганской области</c:v>
                </c:pt>
                <c:pt idx="2">
                  <c:v>Группа Компаний ХОСТ</c:v>
                </c:pt>
                <c:pt idx="3">
                  <c:v>Управление Судебного департамента в Курганской области</c:v>
                </c:pt>
                <c:pt idx="4">
                  <c:v>Правительство Курганской области</c:v>
                </c:pt>
                <c:pt idx="5">
                  <c:v>Дом-музей декабристов</c:v>
                </c:pt>
                <c:pt idx="6">
                  <c:v>ГАУК «Курганское областное музейное объединение»</c:v>
                </c:pt>
                <c:pt idx="7">
                  <c:v>АО НПО «КУРГАНПРИБОР»</c:v>
                </c:pt>
                <c:pt idx="8">
                  <c:v>МБОУ «Гимназия № 32»</c:v>
                </c:pt>
                <c:pt idx="9">
                  <c:v>ИП Ильтяков Д.В.</c:v>
                </c:pt>
                <c:pt idx="10">
                  <c:v>ГБУ Курганская областная ветеринарная лаборатория</c:v>
                </c:pt>
                <c:pt idx="11">
                  <c:v>ПАО «КУРГАНМАШЗАВОД»,</c:v>
                </c:pt>
                <c:pt idx="12">
                  <c:v>"Роскадастр" по Курганской области </c:v>
                </c:pt>
                <c:pt idx="13">
                  <c:v>ЗДТ «Регион 45»;</c:v>
                </c:pt>
                <c:pt idx="14">
                  <c:v>ФГБУ «ЦЛАТИ по УФО» по Курганской области</c:v>
                </c:pt>
                <c:pt idx="15">
                  <c:v>МБОУ СОШ №50</c:v>
                </c:pt>
              </c:strCache>
            </c:strRef>
          </c:cat>
          <c:val>
            <c:numRef>
              <c:f>Лист2!$C$4:$C$19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34</c:v>
                </c:pt>
                <c:pt idx="5">
                  <c:v>2</c:v>
                </c:pt>
                <c:pt idx="6">
                  <c:v>4</c:v>
                </c:pt>
                <c:pt idx="7">
                  <c:v>27</c:v>
                </c:pt>
                <c:pt idx="8">
                  <c:v>3</c:v>
                </c:pt>
                <c:pt idx="9">
                  <c:v>3</c:v>
                </c:pt>
                <c:pt idx="10">
                  <c:v>9</c:v>
                </c:pt>
                <c:pt idx="11">
                  <c:v>50</c:v>
                </c:pt>
                <c:pt idx="12">
                  <c:v>18</c:v>
                </c:pt>
                <c:pt idx="13">
                  <c:v>7</c:v>
                </c:pt>
                <c:pt idx="14">
                  <c:v>6</c:v>
                </c:pt>
                <c:pt idx="1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00992"/>
        <c:axId val="96909568"/>
      </c:barChart>
      <c:catAx>
        <c:axId val="96900992"/>
        <c:scaling>
          <c:orientation val="minMax"/>
        </c:scaling>
        <c:delete val="0"/>
        <c:axPos val="b"/>
        <c:majorTickMark val="out"/>
        <c:minorTickMark val="none"/>
        <c:tickLblPos val="nextTo"/>
        <c:crossAx val="96909568"/>
        <c:crosses val="autoZero"/>
        <c:auto val="1"/>
        <c:lblAlgn val="ctr"/>
        <c:lblOffset val="100"/>
        <c:noMultiLvlLbl val="0"/>
      </c:catAx>
      <c:valAx>
        <c:axId val="9690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90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8C31AB-9A8B-3252-BE9D-0533021EC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9F5DD7-CB74-186D-8D95-20C58D5C2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CC78D3-C94C-6A6A-746C-9F096F46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655620-24D5-23D4-845B-698F00C0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BD9EC8-20E2-001F-C244-20182AD0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5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1412A8-A17F-7C69-15A4-99FC9E47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8BBAA8-CCB8-FAF4-8664-9D0BBB711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33039B-5309-09CF-6E72-43041107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2DE6F6-0B20-5ACA-924F-C84FE0E3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8930BA-63CC-5578-51FD-AF45668F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3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D63D0B-9051-0792-71D0-CE4913A8C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E00533-E49A-38FE-8105-A6568A3D6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E787DA-DCC6-1E9A-64B3-621A939E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588157-05E5-D178-FEC0-31B43C44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836258-B759-E27C-28A3-893FBC03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0061E-6679-CAEC-C9FC-537CBB6B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0B4591-2469-C38F-C2CA-8C868DCA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1C9802-1B13-CACC-EED3-694D2F2E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1344AD-B97A-61B5-AD9C-CC10C197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A23383-B2D0-FFD4-4AA7-594944E3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6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3B98B-98CA-7669-B01B-0B980A96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9BEC78-5F07-4B84-DBC5-E006464D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1C02CD-FB9C-3EB9-CA5D-C04C5416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82C66F-526D-AB49-9AF6-E1ECC2D7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130C0C-500F-62D0-F4E1-08C80331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4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94173-8089-5314-9AB2-436DD8B7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1D9D49-49A7-19F5-BBB2-E77E6FE8E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6D7E09-369B-C128-8D91-9F5336559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0D31C5-0FC5-944B-0EE7-DB52508C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003628-055B-D3CA-A7B6-52DDDFED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D049F5-B9E9-D99F-CD5E-0B7A81CD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1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B7D6E-DDF3-65B3-18CA-171FFBA4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D037B8-700B-204F-6621-AFCE64C5D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5D78BB-AB93-16C0-809D-DD3DC2868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ABA209-87B3-EEB0-DE6A-AF1674879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5711926-07AA-727F-DD9E-C687641EA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B19880F-BA27-B750-2A08-8DC3341A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7546AEA-82DA-6CFD-96A6-D52304E0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55E7ED-ED59-5276-1BEB-A99BC236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3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E74FEA-ED8F-46BD-433A-1FE867F8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7B7EAC-0DE0-C131-425A-E8385C84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4181A2-B30B-25C0-856C-73AA53F2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9C4C76-BBC4-E6EB-879B-81F98A61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1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CAD60AC-AB2C-E1C0-98C8-AE758292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FAC65E4-E553-DF91-F039-96F42E29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AE3DEE2-0CD1-041E-DDA8-D3E8F2C6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7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DB6842-D38E-28BD-35E3-4E1EA6A2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5A4BB4-2A4C-A8C2-EE5B-C95601163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FBE45A-DE5C-4023-EEC0-B30F7E0D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C8F5A7-0D98-4E44-622B-B1F6C6B3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F5B994-40A1-B07E-F571-49310677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4A3EC7-DEE7-A7AB-1572-CA80BA63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1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20BAA-322B-6D6F-3BE6-39DA0B9E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BE6184E-4393-7700-BDE5-DD1E07118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39994F8-5AD7-FFC1-9179-AD25F6AAC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9C061D-D61B-8323-F42B-4DA344FE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5FE5CA-52A5-2120-8D2E-A65D21AD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AAD7FA-3B93-E2CF-1305-72CE2C32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5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8C5E4-27C3-D6B5-D668-AE253981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C3B5A6-A54E-F850-6C99-AE1EB1810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B0695A-1D31-5D2A-1A2A-2180DCBE3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C2E2-ADB1-4EF6-9F6E-95E56AFD06DE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110AFB-819B-99FE-AEE4-2A8AA839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D2335F-A8BF-7B35-BB61-BD2D54A62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0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673768" y="3214376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4C1F77-C10B-5506-25B9-BBFF68C39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4" y="195630"/>
            <a:ext cx="3766897" cy="149172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673768" y="3873121"/>
            <a:ext cx="64251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902" y="3329851"/>
            <a:ext cx="472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</a:rPr>
              <a:t>НОЯБРЬ 2023 г.</a:t>
            </a:r>
            <a:endParaRPr lang="ru-RU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24C93A-F486-8FA6-5427-9D67728F9CB4}"/>
              </a:ext>
            </a:extLst>
          </p:cNvPr>
          <p:cNvSpPr txBox="1"/>
          <p:nvPr/>
        </p:nvSpPr>
        <p:spPr>
          <a:xfrm>
            <a:off x="112976" y="4294886"/>
            <a:ext cx="545992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ОТЧЕТ 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ПО ОПРЕДЕЛЕНИЮ УРОВНЯ УДОВЛЕТВОРЕННОСТИ КАЧЕСТВОМ ПРЕДОСТАВЛЕНИЯ ОБРАЗОВАТЕЛЬНЫХ УСЛУГ УЧАСТНИКОВ ОБРАЗОВАТЕЛЬНОЙ СРЕДЫ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АНКЕТИРОВАНИЕ РАБОТОДАТЕЛЕЙ</a:t>
            </a:r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214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10662096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64800"/>
            <a:ext cx="543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ВЫПУСКНИКА ФГБОУ ВО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КГУ» </a:t>
            </a:r>
          </a:p>
          <a:p>
            <a:pPr algn="ctr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В ПРОФЕССИОНАЛЬНОЙ ДЕЯТЕЛЬНОСТИ</a:t>
            </a:r>
            <a:endParaRPr lang="ru-RU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998480"/>
              </p:ext>
            </p:extLst>
          </p:nvPr>
        </p:nvGraphicFramePr>
        <p:xfrm>
          <a:off x="86497" y="1482811"/>
          <a:ext cx="12031439" cy="521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907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10926700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93833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 И УМЕНИЯМИ ВЫПУСКНИКОВ ФГБОУ ВО "КГУ"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ИНФОРМАЦИОННО-КОММУНИКАЦИОННЫХ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856375"/>
              </p:ext>
            </p:extLst>
          </p:nvPr>
        </p:nvGraphicFramePr>
        <p:xfrm>
          <a:off x="172995" y="1394163"/>
          <a:ext cx="11788346" cy="530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12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10926700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10542"/>
            <a:ext cx="5486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КГУ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РАБОТАДЕТЕЛЯМИ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ПЯТЬ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ЛЕТ, ЧЕЛ.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83456"/>
              </p:ext>
            </p:extLst>
          </p:nvPr>
        </p:nvGraphicFramePr>
        <p:xfrm>
          <a:off x="172995" y="1544595"/>
          <a:ext cx="11701848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800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6091" y="188357"/>
            <a:ext cx="3931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НАМЕРЕНЫ ЛИ ВЫ В НАСТОЯЩЕЕ ВРЕМЯ И В БУДУЩЕМ ПРИНИМАТЬ ВЫПУСКНИКОВ КГУ НА РАБОТУ?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587992"/>
              </p:ext>
            </p:extLst>
          </p:nvPr>
        </p:nvGraphicFramePr>
        <p:xfrm>
          <a:off x="556053" y="1544596"/>
          <a:ext cx="11343503" cy="434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306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8780" y="233070"/>
            <a:ext cx="3253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ПЛАНИРУЕТЕ ЛИ ВЫ РАЗВИВАТЬ ДЕЛОВЫЕ СВЯЗИ И СОТРУДНИЧЕСТВО С КГУ? 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691551"/>
              </p:ext>
            </p:extLst>
          </p:nvPr>
        </p:nvGraphicFramePr>
        <p:xfrm>
          <a:off x="197707" y="1754659"/>
          <a:ext cx="11541211" cy="431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88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10926700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6632" y="188544"/>
            <a:ext cx="4838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НАПРАВЛЕНИЯ, ПО КОТОРЫМ  РАБОТОДАТЕЛИ ПЛАНИРУЮТ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 ДЕЛОВЫЕ СВЯЗИ И СОТРУДНИЧЕСТВО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16854"/>
              </p:ext>
            </p:extLst>
          </p:nvPr>
        </p:nvGraphicFramePr>
        <p:xfrm>
          <a:off x="123568" y="1569308"/>
          <a:ext cx="11899556" cy="439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685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10806030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0914" y="147161"/>
            <a:ext cx="5023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РАБОТОДАТЕЛЕЙ ПО ПОВЫШЕНИЮ КАЧЕСТВА ПОДГОТОВКИ СТУДЕНТОВ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«КГУ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569302"/>
              </p:ext>
            </p:extLst>
          </p:nvPr>
        </p:nvGraphicFramePr>
        <p:xfrm>
          <a:off x="123568" y="1544595"/>
          <a:ext cx="11873699" cy="452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8976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11000763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287378" y="233070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4016" y="188357"/>
            <a:ext cx="4527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ВОЗМОЖНАЯ ПОМОЩЬ СО СТОРОНЫ РАБОТОДАТЕЛЕЙ,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ПОВЫШЕНИЯ КАЧЕСТВА ПОДГОТОВКИ СПЕЦИАЛИСТОВ В ФГБОУ ВО «КГУ»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779553"/>
              </p:ext>
            </p:extLst>
          </p:nvPr>
        </p:nvGraphicFramePr>
        <p:xfrm>
          <a:off x="803189" y="1644070"/>
          <a:ext cx="11272137" cy="385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1988419" y="5082346"/>
            <a:ext cx="379222" cy="609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49626" y="5741964"/>
            <a:ext cx="1527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ЗДТ «Регион 45»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25613" y="5865325"/>
            <a:ext cx="1834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Курганской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0753016" y="5251798"/>
            <a:ext cx="379222" cy="609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7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29502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493898"/>
            <a:ext cx="3918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ОБЩАЯ ИНФОРМАЦИЯ </a:t>
            </a:r>
            <a:endParaRPr lang="ru-RU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25781" y="1442842"/>
            <a:ext cx="10515600" cy="2409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В соответствии с планом работы</a:t>
            </a:r>
            <a:b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 по организации и проведению внутренней независимой оценки качества образования в КГУ </a:t>
            </a:r>
            <a:b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на 2023-2024 учебный год,</a:t>
            </a:r>
            <a:b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 в ноябре 2023г. управлением образовательной деятельности совместно с центром профориентации и трудоустройства выпускников проведен опрос работодателей  на предмет удовлетворенности качеством подготовки выпускников КГУ</a:t>
            </a:r>
            <a:r>
              <a:rPr lang="ru-RU" sz="1800" dirty="0" smtClean="0">
                <a:solidFill>
                  <a:srgbClr val="FF0000"/>
                </a:solidFill>
                <a:latin typeface="Museo Cyrl 100" pitchFamily="50" charset="-52"/>
                <a:cs typeface="Times New Roman" panose="02020603050405020304" pitchFamily="18" charset="0"/>
              </a:rPr>
              <a:t>. </a:t>
            </a:r>
            <a:endParaRPr lang="ru-RU" sz="1800" dirty="0">
              <a:solidFill>
                <a:srgbClr val="FF0000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6571" y="4034439"/>
            <a:ext cx="1153885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Опрос  проводился </a:t>
            </a:r>
            <a:r>
              <a:rPr lang="ru-RU" dirty="0">
                <a:latin typeface="Museo Cyrl 100" pitchFamily="50" charset="-52"/>
                <a:cs typeface="Times New Roman" panose="02020603050405020304" pitchFamily="18" charset="0"/>
              </a:rPr>
              <a:t>в форме </a:t>
            </a: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анкетирования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 с </a:t>
            </a:r>
            <a:r>
              <a:rPr lang="ru-RU" dirty="0">
                <a:latin typeface="Museo Cyrl 100" pitchFamily="50" charset="-52"/>
                <a:cs typeface="Times New Roman" panose="02020603050405020304" pitchFamily="18" charset="0"/>
              </a:rPr>
              <a:t>применением дистанционных </a:t>
            </a: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технологий </a:t>
            </a:r>
            <a:r>
              <a:rPr lang="ru-RU" dirty="0">
                <a:latin typeface="Museo Cyrl 100" pitchFamily="50" charset="-52"/>
                <a:cs typeface="Times New Roman" panose="02020603050405020304" pitchFamily="18" charset="0"/>
              </a:rPr>
              <a:t>в </a:t>
            </a:r>
            <a:r>
              <a:rPr lang="en-US" dirty="0">
                <a:latin typeface="Museo Cyrl 100" pitchFamily="50" charset="-52"/>
                <a:cs typeface="Times New Roman" panose="02020603050405020304" pitchFamily="18" charset="0"/>
              </a:rPr>
              <a:t>Microsoft </a:t>
            </a:r>
            <a:r>
              <a:rPr lang="en-US" dirty="0" smtClean="0">
                <a:latin typeface="Museo Cyrl 100" pitchFamily="50" charset="-52"/>
                <a:cs typeface="Times New Roman" panose="02020603050405020304" pitchFamily="18" charset="0"/>
              </a:rPr>
              <a:t>Forms</a:t>
            </a: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По рекомендациям директоров институтов было определено  </a:t>
            </a:r>
            <a:r>
              <a:rPr lang="ru-RU" b="1" dirty="0" smtClean="0">
                <a:latin typeface="Museo Cyrl 100" pitchFamily="50" charset="-52"/>
                <a:cs typeface="Times New Roman" panose="02020603050405020304" pitchFamily="18" charset="0"/>
              </a:rPr>
              <a:t>16</a:t>
            </a: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предприятий (организаций),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подлежащих опросу (по два работодателя от каждого института).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В результате участие в опросе приняли </a:t>
            </a:r>
            <a:r>
              <a:rPr lang="ru-RU" b="1" dirty="0" smtClean="0">
                <a:latin typeface="Museo Cyrl 100" pitchFamily="50" charset="-52"/>
                <a:cs typeface="Times New Roman" panose="02020603050405020304" pitchFamily="18" charset="0"/>
              </a:rPr>
              <a:t>100%</a:t>
            </a: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 работодателей.</a:t>
            </a:r>
            <a:endParaRPr lang="ru-RU" dirty="0">
              <a:latin typeface="Museo Cyrl 100" pitchFamily="50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5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0" y="498424"/>
            <a:ext cx="4695568" cy="58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ПЕРЕЧЕНЬ ПРЕДПРИЯТИЙ (ОРГАНИЗАЦИЙ) ПРОШЕДШИХ ОПРОС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44795"/>
              </p:ext>
            </p:extLst>
          </p:nvPr>
        </p:nvGraphicFramePr>
        <p:xfrm>
          <a:off x="49427" y="1648375"/>
          <a:ext cx="12031440" cy="504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7127"/>
                <a:gridCol w="7154313"/>
              </a:tblGrid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ИНСТИТУТ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ПРЕДПРИЯТИЕ (ОРГАНИЗАЦИЯ)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ГУМАНИТАРНЫЙ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 ИНСТИТУТ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ГАУК "Курганское музейное объединение", Дом-музей декабристов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ГАУК «Курганское областное музейное объединение»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ИНСТИТУТ ЕСТЕСТВЕННЫХ НАУК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ФГБУ «ЦЛАТИ по УФО» по Курганской области;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ПАО «Синтез»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ИНСТИТУТ  ПЕДАГОГИКИ, ПСИХОЛОГИИ И ФИЗИЧЕСКОЙ КУЛЬТУРЫ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МБОУ «Гимназия № 32»;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МБОУ СОШ №50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ИНСТИТУТ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 МАТЕМАТИКИ И ИНТЕЛЛЕКТУАЛЬНЫХ СИСТЕМ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Завод дорожной техники «Регион 45»;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Группа Компаний ХОСТ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ПОЛИТЕХНИЧЕСКИЙ ИНСТИТУТ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ПАО «КУРГАНМАШЗАВОД», АО НПО «КУРГАНПРИБОР»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ИНСТИТУТ </a:t>
                      </a:r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ЭКОНОМИКИ И</a:t>
                      </a:r>
                      <a:r>
                        <a:rPr lang="ru-RU" sz="1600" b="0" baseline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ПРАВА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Управление Судебного департамента в Курганской области;</a:t>
                      </a:r>
                    </a:p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Правительство Курганской области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</a:rPr>
                        <a:t>ИНСТИТУТ БИОТЕХНОЛОГИИ</a:t>
                      </a:r>
                    </a:p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ИП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Ильтяков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 Д.В.;</a:t>
                      </a:r>
                    </a:p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ГБУ Курганская областная ветеринарная лаборатория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Museo Cyrl 100" pitchFamily="50" charset="-52"/>
                        </a:rPr>
                        <a:t>ИНСТИТУТ ИНЖЕНЕРИИ И АГРОНОМИИ</a:t>
                      </a:r>
                    </a:p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Филиал ФГБУ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Россельхозцентр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 по Курганской области;</a:t>
                      </a:r>
                    </a:p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Филиал Публично-правовой компании "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Роскадастр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useo Cyrl 100" pitchFamily="50" charset="-52"/>
                          <a:ea typeface="+mn-ea"/>
                          <a:cs typeface="+mn-cs"/>
                        </a:rPr>
                        <a:t>" по Курганской области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9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70415"/>
            <a:ext cx="4275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УРОВНЕМ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ПОДГОТОВКИ ВЫПУСКНИКОВ ФГБОУ ВО «КГУ»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537036"/>
              </p:ext>
            </p:extLst>
          </p:nvPr>
        </p:nvGraphicFramePr>
        <p:xfrm>
          <a:off x="197709" y="1327846"/>
          <a:ext cx="11920228" cy="536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901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4427" y="264203"/>
            <a:ext cx="4097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УРОВНЕМ ПРАКТИЧЕСКОЙ ПОДГОТОВКИ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ФГБОУ ВО «КГУ»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697152"/>
              </p:ext>
            </p:extLst>
          </p:nvPr>
        </p:nvGraphicFramePr>
        <p:xfrm>
          <a:off x="164427" y="1483388"/>
          <a:ext cx="11821627" cy="521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801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" y="310542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ВЫПУСКНИКОВ ФГБОУ ВО «КГУ»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endParaRPr lang="ru-RU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438177"/>
              </p:ext>
            </p:extLst>
          </p:nvPr>
        </p:nvGraphicFramePr>
        <p:xfrm>
          <a:off x="160637" y="1556951"/>
          <a:ext cx="11837773" cy="5137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229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7000" y="207237"/>
            <a:ext cx="4174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КОММУНИКАТИВНЫМИ КАЧЕСТВАМИ ВЫПУСКНИКОВ ФГБОУ ВО «КГУ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994787"/>
              </p:ext>
            </p:extLst>
          </p:nvPr>
        </p:nvGraphicFramePr>
        <p:xfrm>
          <a:off x="127000" y="1407566"/>
          <a:ext cx="11859054" cy="497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041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98583"/>
            <a:ext cx="4123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ДИСЦИПЛИНОЙ И ИСПОЛНИТЕЛЬНОСТЬЮ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50240"/>
              </p:ext>
            </p:extLst>
          </p:nvPr>
        </p:nvGraphicFramePr>
        <p:xfrm>
          <a:off x="160638" y="1398913"/>
          <a:ext cx="11763632" cy="5295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019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0066" y="249572"/>
            <a:ext cx="3852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ВЫПУСКНИКОВ ФГБОУ ВО «КГУ» К САМОРАЗВИТИЮ</a:t>
            </a:r>
            <a:endParaRPr lang="ru-RU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767660"/>
              </p:ext>
            </p:extLst>
          </p:nvPr>
        </p:nvGraphicFramePr>
        <p:xfrm>
          <a:off x="110065" y="1449901"/>
          <a:ext cx="11838919" cy="524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7124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10505</TotalTime>
  <Words>361</Words>
  <Application>Microsoft Office PowerPoint</Application>
  <PresentationFormat>Произвольный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Museo Cyrl 100</vt:lpstr>
      <vt:lpstr>Calibri Light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Третьяков</dc:creator>
  <cp:lastModifiedBy>student</cp:lastModifiedBy>
  <cp:revision>129</cp:revision>
  <cp:lastPrinted>2022-12-26T05:54:32Z</cp:lastPrinted>
  <dcterms:created xsi:type="dcterms:W3CDTF">2022-12-01T04:25:57Z</dcterms:created>
  <dcterms:modified xsi:type="dcterms:W3CDTF">2023-12-13T06:49:34Z</dcterms:modified>
</cp:coreProperties>
</file>