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54" r:id="rId3"/>
    <p:sldId id="364" r:id="rId4"/>
    <p:sldId id="367" r:id="rId5"/>
    <p:sldId id="360" r:id="rId6"/>
    <p:sldId id="337" r:id="rId7"/>
    <p:sldId id="361" r:id="rId8"/>
  </p:sldIdLst>
  <p:sldSz cx="12192000" cy="6858000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E5F7FF"/>
    <a:srgbClr val="A7E4FF"/>
    <a:srgbClr val="B7E9FF"/>
    <a:srgbClr val="89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4;&#1057;&#1058;&#1040;&#1058;&#1054;&#1063;&#1053;&#1067;&#1052;%20&#1047;&#1053;&#1040;&#1053;&#1048;&#1071;&#1052;\&#1054;&#1057;&#1058;&#1040;&#1058;&#1054;&#1063;&#1053;&#1067;&#1049;%20&#1054;&#1041;&#1056;&#1040;&#1041;&#1054;&#1058;&#1050;&#104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4;&#1057;&#1058;&#1040;&#1058;&#1054;&#1063;&#1053;&#1067;&#1052;%20&#1047;&#1053;&#1040;&#1053;&#1048;&#1071;&#1052;\&#1054;&#1057;&#1058;&#1040;&#1058;&#1054;&#1063;&#1053;&#1067;&#1049;%20&#1054;&#1041;&#1056;&#1040;&#1041;&#1054;&#1058;&#1050;&#104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58;&#1063;&#1045;&#1058;%20&#1055;&#1054;%20&#1054;&#1057;&#1058;&#1040;&#1058;&#1054;&#1063;&#1053;&#1067;&#1052;%20&#1047;&#1053;&#1040;&#1053;&#1048;&#1071;&#1052;\&#1054;&#1057;&#1058;&#1040;&#1058;&#1054;&#1063;&#1053;&#1067;&#1049;%20&#1054;&#1041;&#1056;&#1040;&#1041;&#1054;&#1058;&#1050;&#104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'ОБЩИЙ РЕЗ.'!$B$3:$C$3</c:f>
              <c:strCache>
                <c:ptCount val="1"/>
                <c:pt idx="0">
                  <c:v>Входной контроль 2022-2023 уч.г.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'ОБЩИЙ РЕЗ.'!$C$11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ser>
          <c:idx val="1"/>
          <c:order val="1"/>
          <c:tx>
            <c:strRef>
              <c:f>'ОБЩИЙ РЕЗ.'!$D$3</c:f>
              <c:strCache>
                <c:ptCount val="1"/>
                <c:pt idx="0">
                  <c:v>Контроль сформированных результатов обучения 2023-2024 уч.г.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'ОБЩИЙ РЕЗ.'!$D$11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80096"/>
        <c:axId val="42982400"/>
      </c:barChart>
      <c:catAx>
        <c:axId val="42980096"/>
        <c:scaling>
          <c:orientation val="minMax"/>
        </c:scaling>
        <c:delete val="1"/>
        <c:axPos val="b"/>
        <c:majorTickMark val="out"/>
        <c:minorTickMark val="none"/>
        <c:tickLblPos val="nextTo"/>
        <c:crossAx val="42982400"/>
        <c:crosses val="autoZero"/>
        <c:auto val="1"/>
        <c:lblAlgn val="ctr"/>
        <c:lblOffset val="100"/>
        <c:noMultiLvlLbl val="0"/>
      </c:catAx>
      <c:valAx>
        <c:axId val="42982400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80096"/>
        <c:crosses val="autoZero"/>
        <c:crossBetween val="between"/>
        <c:majorUnit val="1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Museo Cyrl 100" pitchFamily="50" charset="-52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'ОБЩИЙ РЕЗ.'!$B$3:$C$3</c:f>
              <c:strCache>
                <c:ptCount val="1"/>
                <c:pt idx="0">
                  <c:v>Входной контроль 2022-2023 уч.г.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'ОБЩИЙ РЕЗ.'!$B$4:$B$9</c:f>
              <c:strCache>
                <c:ptCount val="6"/>
                <c:pt idx="0">
                  <c:v>Управление человеческими ресурсами</c:v>
                </c:pt>
                <c:pt idx="1">
                  <c:v>Теоретическая физика</c:v>
                </c:pt>
                <c:pt idx="2">
                  <c:v>Психология</c:v>
                </c:pt>
                <c:pt idx="3">
                  <c:v>Основы проектирования и конструирования</c:v>
                </c:pt>
                <c:pt idx="4">
                  <c:v>Электрические машины</c:v>
                </c:pt>
                <c:pt idx="5">
                  <c:v>Региональная и муниципальная молодежная политика</c:v>
                </c:pt>
              </c:strCache>
            </c:strRef>
          </c:cat>
          <c:val>
            <c:numRef>
              <c:f>'ОБЩИЙ РЕЗ.'!$C$4:$C$9</c:f>
              <c:numCache>
                <c:formatCode>General</c:formatCode>
                <c:ptCount val="6"/>
                <c:pt idx="0">
                  <c:v>2.1</c:v>
                </c:pt>
                <c:pt idx="1">
                  <c:v>2.8</c:v>
                </c:pt>
                <c:pt idx="2">
                  <c:v>3.4</c:v>
                </c:pt>
                <c:pt idx="3">
                  <c:v>2.1</c:v>
                </c:pt>
                <c:pt idx="4">
                  <c:v>2</c:v>
                </c:pt>
                <c:pt idx="5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'ОБЩИЙ РЕЗ.'!$D$3</c:f>
              <c:strCache>
                <c:ptCount val="1"/>
                <c:pt idx="0">
                  <c:v>Контроль сформированных результатов обучения 2023-2024 уч.г.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'ОБЩИЙ РЕЗ.'!$B$4:$B$9</c:f>
              <c:strCache>
                <c:ptCount val="6"/>
                <c:pt idx="0">
                  <c:v>Управление человеческими ресурсами</c:v>
                </c:pt>
                <c:pt idx="1">
                  <c:v>Теоретическая физика</c:v>
                </c:pt>
                <c:pt idx="2">
                  <c:v>Психология</c:v>
                </c:pt>
                <c:pt idx="3">
                  <c:v>Основы проектирования и конструирования</c:v>
                </c:pt>
                <c:pt idx="4">
                  <c:v>Электрические машины</c:v>
                </c:pt>
                <c:pt idx="5">
                  <c:v>Региональная и муниципальная молодежная политика</c:v>
                </c:pt>
              </c:strCache>
            </c:strRef>
          </c:cat>
          <c:val>
            <c:numRef>
              <c:f>'ОБЩИЙ РЕЗ.'!$D$4:$D$9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3.3</c:v>
                </c:pt>
                <c:pt idx="3">
                  <c:v>2</c:v>
                </c:pt>
                <c:pt idx="4">
                  <c:v>2.7</c:v>
                </c:pt>
                <c:pt idx="5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9760"/>
        <c:axId val="38631296"/>
      </c:barChart>
      <c:catAx>
        <c:axId val="3862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38631296"/>
        <c:crosses val="autoZero"/>
        <c:auto val="1"/>
        <c:lblAlgn val="ctr"/>
        <c:lblOffset val="100"/>
        <c:noMultiLvlLbl val="0"/>
      </c:catAx>
      <c:valAx>
        <c:axId val="38631296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629760"/>
        <c:crosses val="autoZero"/>
        <c:crossBetween val="between"/>
        <c:majorUnit val="1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Museo Cyrl 100" pitchFamily="50" charset="-52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'ОБЩИЙ РЕЗ.'!$B$3:$C$3</c:f>
              <c:strCache>
                <c:ptCount val="1"/>
                <c:pt idx="0">
                  <c:v>Входной контроль 2022-2023 уч.г.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'ОБЩИЙ РЕЗ.'!$C$10</c:f>
              <c:numCache>
                <c:formatCode>0.00</c:formatCode>
                <c:ptCount val="1"/>
                <c:pt idx="0">
                  <c:v>2.8333333333333335</c:v>
                </c:pt>
              </c:numCache>
            </c:numRef>
          </c:val>
        </c:ser>
        <c:ser>
          <c:idx val="1"/>
          <c:order val="1"/>
          <c:tx>
            <c:strRef>
              <c:f>'ОБЩИЙ РЕЗ.'!$D$3</c:f>
              <c:strCache>
                <c:ptCount val="1"/>
                <c:pt idx="0">
                  <c:v>Контроль сформированных результатов обучения 2023-2024 уч.г.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'ОБЩИЙ РЕЗ.'!$D$10</c:f>
              <c:numCache>
                <c:formatCode>0.00</c:formatCode>
                <c:ptCount val="1"/>
                <c:pt idx="0">
                  <c:v>2.8833333333333333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12768"/>
        <c:axId val="28217344"/>
      </c:barChart>
      <c:catAx>
        <c:axId val="28112768"/>
        <c:scaling>
          <c:orientation val="minMax"/>
        </c:scaling>
        <c:delete val="1"/>
        <c:axPos val="b"/>
        <c:majorTickMark val="out"/>
        <c:minorTickMark val="none"/>
        <c:tickLblPos val="nextTo"/>
        <c:crossAx val="28217344"/>
        <c:crosses val="autoZero"/>
        <c:auto val="1"/>
        <c:lblAlgn val="ctr"/>
        <c:lblOffset val="100"/>
        <c:noMultiLvlLbl val="0"/>
      </c:catAx>
      <c:valAx>
        <c:axId val="28217344"/>
        <c:scaling>
          <c:orientation val="minMax"/>
          <c:max val="5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8112768"/>
        <c:crosses val="autoZero"/>
        <c:crossBetween val="between"/>
        <c:majorUnit val="1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Museo Cyrl 100" pitchFamily="50" charset="-52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8C31AB-9A8B-3252-BE9D-0533021EC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9F5DD7-CB74-186D-8D95-20C58D5C2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CC78D3-C94C-6A6A-746C-9F096F46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655620-24D5-23D4-845B-698F00C0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BD9EC8-20E2-001F-C244-20182AD0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5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1412A8-A17F-7C69-15A4-99FC9E47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8BBAA8-CCB8-FAF4-8664-9D0BBB711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33039B-5309-09CF-6E72-43041107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2DE6F6-0B20-5ACA-924F-C84FE0E3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8930BA-63CC-5578-51FD-AF45668F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3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D63D0B-9051-0792-71D0-CE4913A8C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E00533-E49A-38FE-8105-A6568A3D6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E787DA-DCC6-1E9A-64B3-621A939E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588157-05E5-D178-FEC0-31B43C44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836258-B759-E27C-28A3-893FBC03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0061E-6679-CAEC-C9FC-537CBB6B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0B4591-2469-C38F-C2CA-8C868DCA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1C9802-1B13-CACC-EED3-694D2F2E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1344AD-B97A-61B5-AD9C-CC10C197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A23383-B2D0-FFD4-4AA7-594944E3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6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3B98B-98CA-7669-B01B-0B980A96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9BEC78-5F07-4B84-DBC5-E006464D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1C02CD-FB9C-3EB9-CA5D-C04C5416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82C66F-526D-AB49-9AF6-E1ECC2D7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130C0C-500F-62D0-F4E1-08C80331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4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94173-8089-5314-9AB2-436DD8B7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1D9D49-49A7-19F5-BBB2-E77E6FE8E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6D7E09-369B-C128-8D91-9F5336559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0D31C5-0FC5-944B-0EE7-DB52508C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003628-055B-D3CA-A7B6-52DDDFED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D049F5-B9E9-D99F-CD5E-0B7A81CD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1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B7D6E-DDF3-65B3-18CA-171FFBA4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D037B8-700B-204F-6621-AFCE64C5D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5D78BB-AB93-16C0-809D-DD3DC2868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ABA209-87B3-EEB0-DE6A-AF1674879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5711926-07AA-727F-DD9E-C687641EA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B19880F-BA27-B750-2A08-8DC3341A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7546AEA-82DA-6CFD-96A6-D52304E0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55E7ED-ED59-5276-1BEB-A99BC236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3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E74FEA-ED8F-46BD-433A-1FE867F8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7B7EAC-0DE0-C131-425A-E8385C84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4181A2-B30B-25C0-856C-73AA53F2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9C4C76-BBC4-E6EB-879B-81F98A61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1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CAD60AC-AB2C-E1C0-98C8-AE758292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FAC65E4-E553-DF91-F039-96F42E29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AE3DEE2-0CD1-041E-DDA8-D3E8F2C6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7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DB6842-D38E-28BD-35E3-4E1EA6A2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5A4BB4-2A4C-A8C2-EE5B-C95601163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FBE45A-DE5C-4023-EEC0-B30F7E0D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C8F5A7-0D98-4E44-622B-B1F6C6B3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F5B994-40A1-B07E-F571-49310677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4A3EC7-DEE7-A7AB-1572-CA80BA63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1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20BAA-322B-6D6F-3BE6-39DA0B9E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BE6184E-4393-7700-BDE5-DD1E07118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39994F8-5AD7-FFC1-9179-AD25F6AAC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9C061D-D61B-8323-F42B-4DA344FE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5FE5CA-52A5-2120-8D2E-A65D21AD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AAD7FA-3B93-E2CF-1305-72CE2C32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5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8C5E4-27C3-D6B5-D668-AE253981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C3B5A6-A54E-F850-6C99-AE1EB1810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B0695A-1D31-5D2A-1A2A-2180DCBE3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C2E2-ADB1-4EF6-9F6E-95E56AFD06D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110AFB-819B-99FE-AEE4-2A8AA839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D2335F-A8BF-7B35-BB61-BD2D54A62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0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673768" y="3214376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4C1F77-C10B-5506-25B9-BBFF68C39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4" y="195630"/>
            <a:ext cx="3766897" cy="149172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673768" y="3873121"/>
            <a:ext cx="64251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902" y="3329851"/>
            <a:ext cx="472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</a:rPr>
              <a:t>ОКТЯБРЬ 2023 </a:t>
            </a:r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</a:rPr>
              <a:t>г.</a:t>
            </a:r>
            <a:endParaRPr lang="ru-RU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24C93A-F486-8FA6-5427-9D67728F9CB4}"/>
              </a:ext>
            </a:extLst>
          </p:cNvPr>
          <p:cNvSpPr txBox="1"/>
          <p:nvPr/>
        </p:nvSpPr>
        <p:spPr>
          <a:xfrm>
            <a:off x="23390" y="4086179"/>
            <a:ext cx="591295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ОТЧЕТ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КОНТРОЛЮ НАЛИЧИЯ У ОБУЧАЮЩИХСЯ СФОРМИРОВАННЫХ РЕЗУЛЬТАТОВ ОБУЧЕНИЯ ПО РАНЕЕ ИЗУЧЕННЫМ ДИСЦИПЛИНАМ (МОДУЛЯМ).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 (СОСТАВЛЕНО ПО РЕЗУЛЬТАТАМ ПРОВЕДЕННОГО ТЕСТИРОВАНИЯ ОБУЧАЮЩИХСЯ)</a:t>
            </a:r>
            <a:endParaRPr lang="ru-RU" b="1" i="0" dirty="0">
              <a:solidFill>
                <a:schemeClr val="bg1"/>
              </a:solidFill>
              <a:effectLst/>
              <a:latin typeface="Museo Cyrl 100" pitchFamily="50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4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29502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40442" y="1482811"/>
            <a:ext cx="11399158" cy="28816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В соответствии с планом работы</a:t>
            </a:r>
            <a:b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 по организации и проведению внутренней независимой оценки качества образования в КГУ </a:t>
            </a:r>
            <a:b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на 2023-2024 учебный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год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, через </a:t>
            </a:r>
            <a:r>
              <a:rPr lang="ru-RU" sz="1800" dirty="0">
                <a:latin typeface="Museo Cyrl 100" pitchFamily="50" charset="-52"/>
                <a:cs typeface="Times New Roman" panose="02020603050405020304" pitchFamily="18" charset="0"/>
              </a:rPr>
              <a:t>6 месяцев после завершения изучения дисциплин,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по </a:t>
            </a:r>
            <a:r>
              <a:rPr lang="ru-RU" sz="1800" dirty="0">
                <a:latin typeface="Museo Cyrl 100" pitchFamily="50" charset="-52"/>
                <a:cs typeface="Times New Roman" panose="02020603050405020304" pitchFamily="18" charset="0"/>
              </a:rPr>
              <a:t>которым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в 2022-2023 </a:t>
            </a:r>
            <a:r>
              <a:rPr lang="ru-RU" sz="1800" dirty="0" err="1" smtClean="0">
                <a:latin typeface="Museo Cyrl 100" pitchFamily="50" charset="-52"/>
                <a:cs typeface="Times New Roman" panose="02020603050405020304" pitchFamily="18" charset="0"/>
              </a:rPr>
              <a:t>уч.г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. проведен </a:t>
            </a:r>
            <a:r>
              <a:rPr lang="ru-RU" sz="1800" dirty="0">
                <a:latin typeface="Museo Cyrl 100" pitchFamily="50" charset="-52"/>
                <a:cs typeface="Times New Roman" panose="02020603050405020304" pitchFamily="18" charset="0"/>
              </a:rPr>
              <a:t>входной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контроль </a:t>
            </a:r>
            <a:r>
              <a:rPr lang="ru-RU" sz="1800" dirty="0">
                <a:latin typeface="Museo Cyrl 100" pitchFamily="50" charset="-52"/>
                <a:cs typeface="Times New Roman" panose="02020603050405020304" pitchFamily="18" charset="0"/>
              </a:rPr>
              <a:t>подготовленности обучающихся</a:t>
            </a:r>
            <a:br>
              <a:rPr lang="ru-RU" sz="1800" dirty="0"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1800" dirty="0">
                <a:latin typeface="Museo Cyrl 100" pitchFamily="50" charset="-52"/>
                <a:cs typeface="Times New Roman" panose="02020603050405020304" pitchFamily="18" charset="0"/>
              </a:rPr>
              <a:t> в начале изучения дисциплины (модуля)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, 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Управлением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образовательной деятельности</a:t>
            </a:r>
            <a:b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 проведен</a:t>
            </a:r>
            <a:r>
              <a:rPr lang="ru-RU" sz="1800" dirty="0" smtClean="0">
                <a:solidFill>
                  <a:srgbClr val="FF0000"/>
                </a:solidFill>
                <a:latin typeface="Museo Cyrl 100" pitchFamily="50" charset="-52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контроль </a:t>
            </a:r>
            <a:r>
              <a:rPr lang="ru-RU" sz="1800" dirty="0">
                <a:latin typeface="Museo Cyrl 100" pitchFamily="50" charset="-52"/>
                <a:cs typeface="Times New Roman" panose="02020603050405020304" pitchFamily="18" charset="0"/>
              </a:rPr>
              <a:t>наличия у обучающихся сформированных результатов обучения </a:t>
            </a:r>
            <a:endParaRPr lang="ru-RU" sz="1800" dirty="0" smtClean="0">
              <a:latin typeface="Museo Cyrl 100" pitchFamily="50" charset="-5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по </a:t>
            </a:r>
            <a:r>
              <a:rPr lang="ru-RU" sz="1800" dirty="0">
                <a:latin typeface="Museo Cyrl 100" pitchFamily="50" charset="-52"/>
                <a:cs typeface="Times New Roman" panose="02020603050405020304" pitchFamily="18" charset="0"/>
              </a:rPr>
              <a:t>ранее изученным дисциплинам (модулям). </a:t>
            </a:r>
            <a:endParaRPr lang="ru-RU" sz="1800" dirty="0"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543" y="4397483"/>
            <a:ext cx="1106472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Контроль</a:t>
            </a:r>
            <a:r>
              <a:rPr lang="ru-RU" dirty="0" smtClean="0">
                <a:solidFill>
                  <a:srgbClr val="FF0000"/>
                </a:solidFill>
                <a:latin typeface="Museo Cyrl 100" pitchFamily="50" charset="-52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проводился </a:t>
            </a:r>
            <a:r>
              <a:rPr lang="ru-RU" dirty="0">
                <a:latin typeface="Museo Cyrl 100" pitchFamily="50" charset="-52"/>
                <a:cs typeface="Times New Roman" panose="02020603050405020304" pitchFamily="18" charset="0"/>
              </a:rPr>
              <a:t>в форме </a:t>
            </a: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тестирования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 с </a:t>
            </a:r>
            <a:r>
              <a:rPr lang="ru-RU" dirty="0">
                <a:latin typeface="Museo Cyrl 100" pitchFamily="50" charset="-52"/>
                <a:cs typeface="Times New Roman" panose="02020603050405020304" pitchFamily="18" charset="0"/>
              </a:rPr>
              <a:t>применением дистанционных </a:t>
            </a: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технологий </a:t>
            </a:r>
            <a:r>
              <a:rPr lang="ru-RU" dirty="0">
                <a:latin typeface="Museo Cyrl 100" pitchFamily="50" charset="-52"/>
                <a:cs typeface="Times New Roman" panose="02020603050405020304" pitchFamily="18" charset="0"/>
              </a:rPr>
              <a:t>в </a:t>
            </a:r>
            <a:r>
              <a:rPr lang="en-US" dirty="0">
                <a:latin typeface="Museo Cyrl 100" pitchFamily="50" charset="-52"/>
                <a:cs typeface="Times New Roman" panose="02020603050405020304" pitchFamily="18" charset="0"/>
              </a:rPr>
              <a:t>Microsoft Forms </a:t>
            </a:r>
            <a:r>
              <a:rPr lang="ru-RU" dirty="0">
                <a:latin typeface="Museo Cyrl 100" pitchFamily="50" charset="-52"/>
                <a:cs typeface="Times New Roman" panose="02020603050405020304" pitchFamily="18" charset="0"/>
              </a:rPr>
              <a:t>на платформе </a:t>
            </a:r>
            <a:r>
              <a:rPr lang="en-US" dirty="0">
                <a:latin typeface="Museo Cyrl 100" pitchFamily="50" charset="-52"/>
                <a:cs typeface="Times New Roman" panose="02020603050405020304" pitchFamily="18" charset="0"/>
              </a:rPr>
              <a:t>Microsoft Teams</a:t>
            </a: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Museo Cyrl 100" pitchFamily="50" charset="-52"/>
                <a:cs typeface="Times New Roman" panose="02020603050405020304" pitchFamily="18" charset="0"/>
              </a:rPr>
              <a:t> </a:t>
            </a:r>
            <a:endParaRPr lang="ru-RU" dirty="0" smtClean="0">
              <a:latin typeface="Museo Cyrl 100" pitchFamily="50" charset="-5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b="1" dirty="0" smtClean="0">
                <a:latin typeface="Museo Cyrl 100" pitchFamily="50" charset="-52"/>
                <a:cs typeface="Times New Roman" panose="02020603050405020304" pitchFamily="18" charset="0"/>
              </a:rPr>
              <a:t>Общая </a:t>
            </a:r>
            <a:r>
              <a:rPr lang="ru-RU" b="1" dirty="0">
                <a:latin typeface="Museo Cyrl 100" pitchFamily="50" charset="-52"/>
                <a:cs typeface="Times New Roman" panose="02020603050405020304" pitchFamily="18" charset="0"/>
              </a:rPr>
              <a:t>численность обучающихся, </a:t>
            </a:r>
            <a:r>
              <a:rPr lang="ru-RU" b="1" dirty="0" smtClean="0">
                <a:latin typeface="Museo Cyrl 100" pitchFamily="50" charset="-52"/>
                <a:cs typeface="Times New Roman" panose="02020603050405020304" pitchFamily="18" charset="0"/>
              </a:rPr>
              <a:t>составила </a:t>
            </a:r>
            <a:r>
              <a:rPr lang="ru-RU" b="1" dirty="0" smtClean="0">
                <a:latin typeface="Museo Cyrl 100" pitchFamily="50" charset="-52"/>
                <a:cs typeface="Times New Roman" panose="02020603050405020304" pitchFamily="18" charset="0"/>
              </a:rPr>
              <a:t>156 </a:t>
            </a:r>
            <a:r>
              <a:rPr lang="ru-RU" b="1" dirty="0" smtClean="0">
                <a:latin typeface="Museo Cyrl 100" pitchFamily="50" charset="-52"/>
                <a:cs typeface="Times New Roman" panose="02020603050405020304" pitchFamily="18" charset="0"/>
              </a:rPr>
              <a:t>чел</a:t>
            </a:r>
            <a:r>
              <a:rPr lang="ru-RU" b="1" dirty="0" smtClean="0">
                <a:latin typeface="Museo Cyrl 100" pitchFamily="50" charset="-52"/>
                <a:cs typeface="Times New Roman" panose="02020603050405020304" pitchFamily="18" charset="0"/>
              </a:rPr>
              <a:t>.</a:t>
            </a:r>
            <a:endParaRPr lang="ru-RU" b="1" dirty="0"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93898"/>
            <a:ext cx="3918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ОБЩАЯ ИНФОРМАЦИЯ </a:t>
            </a:r>
            <a:endParaRPr lang="ru-RU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5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38200" y="1376328"/>
            <a:ext cx="11207580" cy="1452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Входной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контроль в 2022-2023 </a:t>
            </a:r>
            <a:r>
              <a:rPr lang="ru-RU" sz="1800" dirty="0" err="1" smtClean="0">
                <a:latin typeface="Museo Cyrl 100" pitchFamily="50" charset="-52"/>
                <a:cs typeface="Times New Roman" panose="02020603050405020304" pitchFamily="18" charset="0"/>
              </a:rPr>
              <a:t>уч.г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и контроль </a:t>
            </a:r>
            <a:r>
              <a:rPr lang="ru-RU" sz="1800" dirty="0">
                <a:latin typeface="Museo Cyrl 100" pitchFamily="50" charset="-52"/>
                <a:cs typeface="Times New Roman" panose="02020603050405020304" pitchFamily="18" charset="0"/>
              </a:rPr>
              <a:t>наличия у обучающихся сформированных результатов обучения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в 2023-2024уч.г.  </a:t>
            </a:r>
          </a:p>
          <a:p>
            <a:pPr algn="ctr"/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общепрофессиональной дисциплине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«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Русский язык делового общения» </a:t>
            </a:r>
            <a:endParaRPr lang="ru-RU" sz="1800" dirty="0" smtClean="0">
              <a:latin typeface="Museo Cyrl 100" pitchFamily="50" charset="-52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проведены среди обучающихся 2022 года поступления.</a:t>
            </a:r>
            <a:endParaRPr lang="ru-RU" sz="1800" dirty="0" smtClean="0">
              <a:latin typeface="Museo Cyrl 100" pitchFamily="50" charset="-52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Для </a:t>
            </a:r>
            <a:r>
              <a:rPr lang="ru-RU" sz="1800" dirty="0" smtClean="0">
                <a:latin typeface="Museo Cyrl 100" pitchFamily="50" charset="-52"/>
                <a:cs typeface="Times New Roman" panose="02020603050405020304" pitchFamily="18" charset="0"/>
              </a:rPr>
              <a:t>тестирования выборочно были определены по одной группе от каждого института.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83435"/>
              </p:ext>
            </p:extLst>
          </p:nvPr>
        </p:nvGraphicFramePr>
        <p:xfrm>
          <a:off x="533400" y="2788771"/>
          <a:ext cx="11125199" cy="2618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589"/>
                <a:gridCol w="4258974"/>
                <a:gridCol w="3412636"/>
              </a:tblGrid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Шифр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46.03.02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Документоведение и архивоведение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ГИ-4620122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05.03.02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ЕН-0520222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44.03.03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СДО (ОЛСНР)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ПФ-4430122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23.05.01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НТТС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ПТ-2325122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01.03.01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ИТ-0110222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38.03.00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Экономика и 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ЭП-3800022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152741" y="5540228"/>
            <a:ext cx="1074063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Общая численность обучающихся </a:t>
            </a:r>
            <a:r>
              <a:rPr lang="ru-RU" dirty="0" smtClean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 по входному тестированию составила </a:t>
            </a:r>
            <a:r>
              <a:rPr lang="ru-RU" b="1" dirty="0" smtClean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102 </a:t>
            </a:r>
            <a:r>
              <a:rPr lang="ru-RU" b="1" dirty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чел.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808" y="274387"/>
            <a:ext cx="380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</a:rPr>
              <a:t>Информация по </a:t>
            </a:r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</a:rPr>
              <a:t>проведенному </a:t>
            </a:r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контролю наличия </a:t>
            </a:r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у обучающихся сформированных результатов обучения </a:t>
            </a:r>
            <a:endParaRPr lang="ru-RU" sz="1600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5141" y="6068322"/>
            <a:ext cx="107406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Общая численность обучающихся </a:t>
            </a:r>
            <a:r>
              <a:rPr lang="ru-RU" dirty="0" smtClean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 по контролю сформированных результатов  обучения составила </a:t>
            </a:r>
            <a:r>
              <a:rPr lang="ru-RU" b="1" dirty="0" smtClean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74 </a:t>
            </a:r>
            <a:r>
              <a:rPr lang="ru-RU" b="1" dirty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92229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69" y="254416"/>
            <a:ext cx="8138751" cy="10784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6096000" cy="10782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233070"/>
            <a:ext cx="7001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Результаты входного </a:t>
            </a:r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контроля в</a:t>
            </a:r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 2022-2023 </a:t>
            </a:r>
            <a:r>
              <a:rPr lang="ru-RU" sz="1600" b="1" dirty="0" err="1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уч.г</a:t>
            </a:r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 контроля наличия у обучающихся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сформированных результатов обучения в 2023-2024 </a:t>
            </a:r>
            <a:r>
              <a:rPr lang="ru-RU" sz="1600" b="1" dirty="0" err="1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уч.г</a:t>
            </a:r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о дисциплине «Русский язык делового общения», баллы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113563"/>
              </p:ext>
            </p:extLst>
          </p:nvPr>
        </p:nvGraphicFramePr>
        <p:xfrm>
          <a:off x="385894" y="1597345"/>
          <a:ext cx="11094905" cy="408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648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84488"/>
              </p:ext>
            </p:extLst>
          </p:nvPr>
        </p:nvGraphicFramePr>
        <p:xfrm>
          <a:off x="240533" y="2352941"/>
          <a:ext cx="11658600" cy="308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532"/>
                <a:gridCol w="3163330"/>
                <a:gridCol w="1606379"/>
                <a:gridCol w="5450359"/>
              </a:tblGrid>
              <a:tr h="6374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Шифр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39.03.03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ОРМ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ГИ-3930120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Региональная и муниципальная молодежная</a:t>
                      </a:r>
                      <a:r>
                        <a:rPr lang="ru-RU" sz="1600" baseline="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03.03.02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ЕН-0320220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Теоретическая физика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44.03.02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ППО(</a:t>
                      </a:r>
                      <a:r>
                        <a:rPr lang="ru-RU" sz="1600" dirty="0" err="1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ПиПНО</a:t>
                      </a:r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 smtClean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ПФ-4420520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Психология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20.03.01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 безопасность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ПТ-2010120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Основы проектирования и конструирования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13.03.02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Электроэнергетика и электротехника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ИТ-1320120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Электрические машины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1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38.03.04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ГМУ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ЭП-3840120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600" baseline="0" dirty="0" smtClean="0">
                          <a:latin typeface="Museo Cyrl 100" pitchFamily="50" charset="-52"/>
                          <a:cs typeface="Times New Roman" panose="02020603050405020304" pitchFamily="18" charset="0"/>
                        </a:rPr>
                        <a:t> человеческими ресурсами</a:t>
                      </a:r>
                      <a:endParaRPr lang="ru-RU" sz="1600" dirty="0">
                        <a:latin typeface="Museo Cyrl 100" pitchFamily="50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85894" y="1352892"/>
            <a:ext cx="11732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useo Cyrl 100" pitchFamily="50" charset="-52"/>
                <a:cs typeface="Times New Roman" panose="02020603050405020304" pitchFamily="18" charset="0"/>
              </a:rPr>
              <a:t>Входной контроль в 2022-2023 </a:t>
            </a:r>
            <a:r>
              <a:rPr lang="ru-RU" sz="1600" dirty="0" err="1">
                <a:latin typeface="Museo Cyrl 100" pitchFamily="50" charset="-52"/>
                <a:cs typeface="Times New Roman" panose="02020603050405020304" pitchFamily="18" charset="0"/>
              </a:rPr>
              <a:t>уч.г</a:t>
            </a:r>
            <a:r>
              <a:rPr lang="ru-RU" sz="1600" dirty="0">
                <a:latin typeface="Museo Cyrl 100" pitchFamily="50" charset="-52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Museo Cyrl 100" pitchFamily="50" charset="-52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Museo Cyrl 100" pitchFamily="50" charset="-52"/>
                <a:cs typeface="Times New Roman" panose="02020603050405020304" pitchFamily="18" charset="0"/>
              </a:rPr>
              <a:t>контроль наличия у обучающихся сформированных результатов обучения в 2023-2024уч.г. </a:t>
            </a:r>
            <a:r>
              <a:rPr lang="ru-RU" sz="1600" dirty="0" smtClean="0">
                <a:latin typeface="Museo Cyrl 100" pitchFamily="50" charset="-52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Museo Cyrl 100" pitchFamily="50" charset="-52"/>
                <a:cs typeface="Times New Roman" panose="02020603050405020304" pitchFamily="18" charset="0"/>
              </a:rPr>
              <a:t>профильным дисциплинам </a:t>
            </a:r>
            <a:r>
              <a:rPr lang="ru-RU" sz="1600" dirty="0" smtClean="0">
                <a:latin typeface="Museo Cyrl 100" pitchFamily="50" charset="-52"/>
                <a:cs typeface="Times New Roman" panose="02020603050405020304" pitchFamily="18" charset="0"/>
              </a:rPr>
              <a:t>проведен </a:t>
            </a:r>
            <a:r>
              <a:rPr lang="ru-RU" sz="1600" dirty="0" smtClean="0">
                <a:latin typeface="Museo Cyrl 100" pitchFamily="50" charset="-52"/>
                <a:cs typeface="Times New Roman" panose="02020603050405020304" pitchFamily="18" charset="0"/>
              </a:rPr>
              <a:t>среди обучающихся 2020 года поступления. </a:t>
            </a:r>
            <a:endParaRPr lang="ru-RU" sz="1600" dirty="0">
              <a:latin typeface="Museo Cyrl 100" pitchFamily="50" charset="-52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Museo Cyrl 100" pitchFamily="50" charset="-52"/>
                <a:cs typeface="Times New Roman" panose="02020603050405020304" pitchFamily="18" charset="0"/>
              </a:rPr>
              <a:t>Для тестирования выборочно были определены </a:t>
            </a:r>
            <a:r>
              <a:rPr lang="ru-RU" sz="1600" dirty="0" smtClean="0">
                <a:latin typeface="Museo Cyrl 100" pitchFamily="50" charset="-52"/>
                <a:cs typeface="Times New Roman" panose="02020603050405020304" pitchFamily="18" charset="0"/>
              </a:rPr>
              <a:t>по одной дисциплине  и группе </a:t>
            </a:r>
            <a:r>
              <a:rPr lang="ru-RU" sz="1600" dirty="0">
                <a:latin typeface="Museo Cyrl 100" pitchFamily="50" charset="-52"/>
                <a:cs typeface="Times New Roman" panose="02020603050405020304" pitchFamily="18" charset="0"/>
              </a:rPr>
              <a:t>от каждого института</a:t>
            </a:r>
            <a:r>
              <a:rPr lang="ru-RU" sz="1600" dirty="0" smtClean="0">
                <a:latin typeface="Museo Cyrl 100" pitchFamily="50" charset="-52"/>
                <a:cs typeface="Times New Roman" panose="02020603050405020304" pitchFamily="18" charset="0"/>
              </a:rPr>
              <a:t>.</a:t>
            </a:r>
            <a:endParaRPr lang="ru-RU" sz="1600" dirty="0"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95640" y="5520867"/>
            <a:ext cx="961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Museo Cyrl 100" pitchFamily="50" charset="-52"/>
                <a:cs typeface="Times New Roman" panose="02020603050405020304" pitchFamily="18" charset="0"/>
              </a:rPr>
              <a:t>Общая численность обучающихся </a:t>
            </a:r>
            <a:r>
              <a:rPr lang="ru-RU" dirty="0" smtClean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прошедших входное тестирование </a:t>
            </a:r>
            <a:r>
              <a:rPr lang="ru-RU" dirty="0" smtClean="0">
                <a:latin typeface="Museo Cyrl 100" pitchFamily="50" charset="-52"/>
                <a:cs typeface="Times New Roman" panose="02020603050405020304" pitchFamily="18" charset="0"/>
              </a:rPr>
              <a:t>составила </a:t>
            </a:r>
            <a:r>
              <a:rPr lang="ru-RU" b="1" dirty="0">
                <a:latin typeface="Museo Cyrl 100" pitchFamily="50" charset="-52"/>
                <a:cs typeface="Times New Roman" panose="02020603050405020304" pitchFamily="18" charset="0"/>
              </a:rPr>
              <a:t>82 чел</a:t>
            </a:r>
            <a:r>
              <a:rPr lang="ru-RU" dirty="0">
                <a:latin typeface="Museo Cyrl 100" pitchFamily="50" charset="-5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894" y="188357"/>
            <a:ext cx="380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</a:rPr>
              <a:t>Информация по </a:t>
            </a:r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контролю наличия </a:t>
            </a:r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у обучающихся сформированных результатов обучения </a:t>
            </a:r>
            <a:endParaRPr lang="ru-RU" sz="1600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05141" y="5966722"/>
            <a:ext cx="10740639" cy="7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Общая численность обучающихся </a:t>
            </a:r>
            <a:r>
              <a:rPr lang="ru-RU" dirty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прошедших </a:t>
            </a:r>
            <a:r>
              <a:rPr lang="ru-RU" dirty="0" smtClean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тестирование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prstClr val="black"/>
                </a:solidFill>
                <a:latin typeface="Museo Cyrl 100" pitchFamily="50" charset="-52"/>
                <a:cs typeface="Times New Roman" panose="02020603050405020304" pitchFamily="18" charset="0"/>
              </a:rPr>
              <a:t>контролю сформированных результатов обучения составила </a:t>
            </a:r>
            <a:r>
              <a:rPr lang="ru-RU" b="1" dirty="0" smtClean="0">
                <a:latin typeface="Museo Cyrl 100" pitchFamily="50" charset="-52"/>
                <a:cs typeface="Times New Roman" panose="02020603050405020304" pitchFamily="18" charset="0"/>
              </a:rPr>
              <a:t>82 </a:t>
            </a:r>
            <a:r>
              <a:rPr lang="ru-RU" b="1" dirty="0">
                <a:latin typeface="Museo Cyrl 100" pitchFamily="50" charset="-52"/>
                <a:cs typeface="Times New Roman" panose="02020603050405020304" pitchFamily="18" charset="0"/>
              </a:rPr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125279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05" y="253530"/>
            <a:ext cx="8043938" cy="10619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4065373" cy="107827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253530"/>
            <a:ext cx="6354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Результаты входного контроля в 2022-2023 </a:t>
            </a:r>
            <a:r>
              <a:rPr lang="ru-RU" sz="1600" b="1" dirty="0" err="1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уч.г</a:t>
            </a:r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 контроля наличия у обучающихся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сформированных результатов обучения в 2023-2024 </a:t>
            </a:r>
            <a:r>
              <a:rPr lang="ru-RU" sz="1600" b="1" dirty="0" err="1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уч.г</a:t>
            </a:r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по  профильным дисциплинам , баллы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869911"/>
              </p:ext>
            </p:extLst>
          </p:nvPr>
        </p:nvGraphicFramePr>
        <p:xfrm>
          <a:off x="220133" y="1371599"/>
          <a:ext cx="11734799" cy="451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091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10926700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9742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1" y="233069"/>
            <a:ext cx="5867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Средний балл входного контроля в 2022-2023 </a:t>
            </a:r>
            <a:r>
              <a:rPr lang="ru-RU" sz="1600" b="1" dirty="0" err="1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уч.г</a:t>
            </a:r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 контроля наличия у обучающихся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сформированных результатов обучения в 2023-2024 </a:t>
            </a:r>
            <a:r>
              <a:rPr lang="ru-RU" sz="1600" b="1" dirty="0" err="1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уч.г</a:t>
            </a:r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. по  </a:t>
            </a:r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профильным </a:t>
            </a:r>
            <a:r>
              <a:rPr lang="ru-RU" sz="1600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дисциплинам </a:t>
            </a:r>
            <a:r>
              <a:rPr lang="ru-RU" sz="1600" b="1" dirty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, баллы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044792"/>
              </p:ext>
            </p:extLst>
          </p:nvPr>
        </p:nvGraphicFramePr>
        <p:xfrm>
          <a:off x="385894" y="1524000"/>
          <a:ext cx="11653706" cy="384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4206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10228</TotalTime>
  <Words>361</Words>
  <Application>Microsoft Office PowerPoint</Application>
  <PresentationFormat>Произвольный</PresentationFormat>
  <Paragraphs>85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Calibri</vt:lpstr>
      <vt:lpstr>Calibri Light</vt:lpstr>
      <vt:lpstr>Museo Cyrl 100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Третьяков</dc:creator>
  <cp:lastModifiedBy>student</cp:lastModifiedBy>
  <cp:revision>123</cp:revision>
  <cp:lastPrinted>2022-12-26T05:54:32Z</cp:lastPrinted>
  <dcterms:created xsi:type="dcterms:W3CDTF">2022-12-01T04:25:57Z</dcterms:created>
  <dcterms:modified xsi:type="dcterms:W3CDTF">2023-11-24T05:28:33Z</dcterms:modified>
</cp:coreProperties>
</file>